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1" r:id="rId4"/>
    <p:sldId id="262" r:id="rId5"/>
    <p:sldId id="263" r:id="rId6"/>
    <p:sldId id="264" r:id="rId7"/>
    <p:sldId id="257" r:id="rId8"/>
    <p:sldId id="259" r:id="rId9"/>
    <p:sldId id="265" r:id="rId10"/>
    <p:sldId id="266" r:id="rId11"/>
    <p:sldId id="260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4196-F30A-4B57-A556-C2003BE2A9B8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050B-FA6F-41CF-8DFF-C57CC92C8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4196-F30A-4B57-A556-C2003BE2A9B8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050B-FA6F-41CF-8DFF-C57CC92C8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4196-F30A-4B57-A556-C2003BE2A9B8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050B-FA6F-41CF-8DFF-C57CC92C8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4196-F30A-4B57-A556-C2003BE2A9B8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050B-FA6F-41CF-8DFF-C57CC92C8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4196-F30A-4B57-A556-C2003BE2A9B8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050B-FA6F-41CF-8DFF-C57CC92C8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4196-F30A-4B57-A556-C2003BE2A9B8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050B-FA6F-41CF-8DFF-C57CC92C81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4196-F30A-4B57-A556-C2003BE2A9B8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050B-FA6F-41CF-8DFF-C57CC92C8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4196-F30A-4B57-A556-C2003BE2A9B8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050B-FA6F-41CF-8DFF-C57CC92C8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4196-F30A-4B57-A556-C2003BE2A9B8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050B-FA6F-41CF-8DFF-C57CC92C8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4196-F30A-4B57-A556-C2003BE2A9B8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9A050B-FA6F-41CF-8DFF-C57CC92C8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4196-F30A-4B57-A556-C2003BE2A9B8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050B-FA6F-41CF-8DFF-C57CC92C8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974196-F30A-4B57-A556-C2003BE2A9B8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29A050B-FA6F-41CF-8DFF-C57CC92C81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chiwiye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610600" cy="6629400"/>
          </a:xfrm>
        </p:spPr>
        <p:txBody>
          <a:bodyPr>
            <a:normAutofit fontScale="90000"/>
          </a:bodyPr>
          <a:lstStyle/>
          <a:p>
            <a:pPr algn="ctr"/>
            <a:r>
              <a:rPr lang="en-ZW" sz="4000" b="1" dirty="0" smtClean="0"/>
              <a:t/>
            </a:r>
            <a:br>
              <a:rPr lang="en-ZW" sz="4000" b="1" dirty="0" smtClean="0"/>
            </a:br>
            <a:r>
              <a:rPr lang="en-ZW" sz="4000" b="1" dirty="0"/>
              <a:t/>
            </a:r>
            <a:br>
              <a:rPr lang="en-ZW" sz="4000" b="1" dirty="0"/>
            </a:br>
            <a:r>
              <a:rPr lang="en-ZW" sz="4000" b="1" dirty="0" smtClean="0"/>
              <a:t/>
            </a:r>
            <a:br>
              <a:rPr lang="en-ZW" sz="4000" b="1" dirty="0" smtClean="0"/>
            </a:br>
            <a:r>
              <a:rPr lang="en-ZW" sz="4000" b="1" dirty="0"/>
              <a:t/>
            </a:r>
            <a:br>
              <a:rPr lang="en-ZW" sz="4000" b="1" dirty="0"/>
            </a:br>
            <a:r>
              <a:rPr lang="en-ZW" sz="4000" b="1" dirty="0" smtClean="0"/>
              <a:t/>
            </a:r>
            <a:br>
              <a:rPr lang="en-ZW" sz="4000" b="1" dirty="0" smtClean="0"/>
            </a:br>
            <a:r>
              <a:rPr lang="en-ZW" sz="4000" b="1" dirty="0"/>
              <a:t/>
            </a:r>
            <a:br>
              <a:rPr lang="en-ZW" sz="4000" b="1" dirty="0"/>
            </a:br>
            <a:r>
              <a:rPr lang="en-ZW" sz="4000" b="1" dirty="0" smtClean="0"/>
              <a:t/>
            </a:r>
            <a:br>
              <a:rPr lang="en-ZW" sz="4000" b="1" dirty="0" smtClean="0"/>
            </a:br>
            <a:r>
              <a:rPr lang="en-ZW" sz="4000" b="1" dirty="0"/>
              <a:t/>
            </a:r>
            <a:br>
              <a:rPr lang="en-ZW" sz="4000" b="1" dirty="0"/>
            </a:br>
            <a:r>
              <a:rPr lang="en-ZW" sz="4000" b="1" dirty="0" smtClean="0"/>
              <a:t/>
            </a:r>
            <a:br>
              <a:rPr lang="en-ZW" sz="4000" b="1" dirty="0" smtClean="0"/>
            </a:br>
            <a:r>
              <a:rPr lang="en-ZW" sz="4000" b="1" dirty="0" smtClean="0"/>
              <a:t/>
            </a:r>
            <a:br>
              <a:rPr lang="en-ZW" sz="4000" b="1" dirty="0" smtClean="0"/>
            </a:br>
            <a:r>
              <a:rPr lang="en-ZW" sz="4000" b="1" dirty="0"/>
              <a:t/>
            </a:r>
            <a:br>
              <a:rPr lang="en-ZW" sz="4000" b="1" dirty="0"/>
            </a:br>
            <a:r>
              <a:rPr lang="en-ZW" sz="4000" b="1" dirty="0" smtClean="0"/>
              <a:t/>
            </a:r>
            <a:br>
              <a:rPr lang="en-ZW" sz="4000" b="1" dirty="0" smtClean="0"/>
            </a:br>
            <a:r>
              <a:rPr lang="en-ZW" sz="4000" b="1" dirty="0"/>
              <a:t/>
            </a:r>
            <a:br>
              <a:rPr lang="en-ZW" sz="4000" b="1" dirty="0"/>
            </a:br>
            <a:r>
              <a:rPr lang="en-ZW" sz="4000" b="1" dirty="0" smtClean="0"/>
              <a:t/>
            </a:r>
            <a:br>
              <a:rPr lang="en-ZW" sz="4000" b="1" dirty="0" smtClean="0"/>
            </a:br>
            <a:r>
              <a:rPr lang="en-ZW" sz="4000" b="1" dirty="0"/>
              <a:t/>
            </a:r>
            <a:br>
              <a:rPr lang="en-ZW" sz="4000" b="1" dirty="0"/>
            </a:br>
            <a:r>
              <a:rPr lang="en-ZW" sz="4000" b="1" dirty="0" smtClean="0"/>
              <a:t/>
            </a:r>
            <a:br>
              <a:rPr lang="en-ZW" sz="4000" b="1" dirty="0" smtClean="0"/>
            </a:br>
            <a:r>
              <a:rPr lang="en-ZW" sz="4000" b="1" dirty="0" smtClean="0"/>
              <a:t/>
            </a:r>
            <a:br>
              <a:rPr lang="en-ZW" sz="4000" b="1" dirty="0" smtClean="0"/>
            </a:br>
            <a:r>
              <a:rPr lang="en-ZW" sz="4000" b="1" dirty="0"/>
              <a:t/>
            </a:r>
            <a:br>
              <a:rPr lang="en-ZW" sz="4000" b="1" dirty="0"/>
            </a:br>
            <a:r>
              <a:rPr lang="en-ZW" sz="4000" b="1" dirty="0" smtClean="0"/>
              <a:t/>
            </a:r>
            <a:br>
              <a:rPr lang="en-ZW" sz="4000" b="1" dirty="0" smtClean="0"/>
            </a:br>
            <a:r>
              <a:rPr lang="en-ZW" sz="4000" b="1" dirty="0"/>
              <a:t/>
            </a:r>
            <a:br>
              <a:rPr lang="en-ZW" sz="4000" b="1" dirty="0"/>
            </a:br>
            <a:r>
              <a:rPr lang="en-ZW" sz="4000" b="1" dirty="0" smtClean="0"/>
              <a:t/>
            </a:r>
            <a:br>
              <a:rPr lang="en-ZW" sz="4000" b="1" dirty="0" smtClean="0"/>
            </a:br>
            <a:r>
              <a:rPr lang="en-ZW" sz="4000" b="1" dirty="0"/>
              <a:t/>
            </a:r>
            <a:br>
              <a:rPr lang="en-ZW" sz="4000" b="1" dirty="0"/>
            </a:br>
            <a:r>
              <a:rPr lang="en-ZW" sz="4000" b="1" dirty="0" smtClean="0"/>
              <a:t/>
            </a:r>
            <a:br>
              <a:rPr lang="en-ZW" sz="4000" b="1" dirty="0" smtClean="0"/>
            </a:br>
            <a:r>
              <a:rPr lang="en-ZW" sz="4000" b="1" dirty="0"/>
              <a:t/>
            </a:r>
            <a:br>
              <a:rPr lang="en-ZW" sz="4000" b="1" dirty="0"/>
            </a:br>
            <a:r>
              <a:rPr lang="en-ZW" sz="4000" b="1" dirty="0" smtClean="0"/>
              <a:t>Quality Educational Assessment: The </a:t>
            </a:r>
            <a:r>
              <a:rPr lang="en-ZW" sz="4000" b="1" smtClean="0"/>
              <a:t>spicing of </a:t>
            </a:r>
            <a:r>
              <a:rPr lang="en-ZW" sz="4000" b="1" dirty="0" smtClean="0"/>
              <a:t>Educational Reformation</a:t>
            </a:r>
            <a:r>
              <a:rPr lang="en-ZW" b="1" dirty="0" smtClean="0"/>
              <a:t/>
            </a:r>
            <a:br>
              <a:rPr lang="en-ZW" b="1" dirty="0" smtClean="0"/>
            </a:br>
            <a:r>
              <a:rPr lang="en-ZW" b="1" dirty="0" smtClean="0"/>
              <a:t/>
            </a:r>
            <a:br>
              <a:rPr lang="en-ZW" b="1" dirty="0" smtClean="0"/>
            </a:br>
            <a:r>
              <a:rPr lang="en-ZW" b="1" dirty="0" smtClean="0"/>
              <a:t>by </a:t>
            </a:r>
            <a:br>
              <a:rPr lang="en-ZW" b="1" dirty="0" smtClean="0"/>
            </a:br>
            <a:r>
              <a:rPr lang="en-ZW" b="1" dirty="0" smtClean="0"/>
              <a:t/>
            </a:r>
            <a:br>
              <a:rPr lang="en-ZW" b="1" dirty="0" smtClean="0"/>
            </a:br>
            <a:r>
              <a:rPr lang="en-ZW" sz="5300" b="1" dirty="0" smtClean="0">
                <a:solidFill>
                  <a:srgbClr val="00B050"/>
                </a:solidFill>
              </a:rPr>
              <a:t>Chiwiye Timothy (D</a:t>
            </a:r>
            <a:r>
              <a:rPr lang="en-ZW" sz="5300" b="1" cap="none" dirty="0" smtClean="0">
                <a:solidFill>
                  <a:srgbClr val="00B050"/>
                </a:solidFill>
              </a:rPr>
              <a:t>r</a:t>
            </a:r>
            <a:r>
              <a:rPr lang="en-ZW" sz="5300" b="1" dirty="0" smtClean="0">
                <a:solidFill>
                  <a:srgbClr val="00B050"/>
                </a:solidFill>
              </a:rPr>
              <a:t>)</a:t>
            </a:r>
            <a:br>
              <a:rPr lang="en-ZW" sz="5300" b="1" dirty="0" smtClean="0">
                <a:solidFill>
                  <a:srgbClr val="00B050"/>
                </a:solidFill>
              </a:rPr>
            </a:br>
            <a:r>
              <a:rPr lang="en-ZW" b="1" cap="none" dirty="0" smtClean="0">
                <a:solidFill>
                  <a:srgbClr val="00B050"/>
                </a:solidFill>
                <a:hlinkClick r:id="rId2"/>
              </a:rPr>
              <a:t>tchiwiye@yahoo.com</a:t>
            </a:r>
            <a:r>
              <a:rPr lang="en-ZW" b="1" dirty="0" smtClean="0">
                <a:solidFill>
                  <a:srgbClr val="00B050"/>
                </a:solidFill>
              </a:rPr>
              <a:t> </a:t>
            </a:r>
            <a:r>
              <a:rPr lang="en-ZW" b="1" dirty="0" smtClean="0">
                <a:solidFill>
                  <a:schemeClr val="bg1"/>
                </a:solidFill>
              </a:rPr>
              <a:t>+263 773 613 548</a:t>
            </a:r>
            <a:br>
              <a:rPr lang="en-ZW" b="1" dirty="0" smtClean="0">
                <a:solidFill>
                  <a:schemeClr val="bg1"/>
                </a:solidFill>
              </a:rPr>
            </a:br>
            <a:r>
              <a:rPr lang="en-ZW" b="1" dirty="0" smtClean="0"/>
              <a:t/>
            </a:r>
            <a:br>
              <a:rPr lang="en-ZW" b="1" dirty="0" smtClean="0"/>
            </a:br>
            <a:r>
              <a:rPr lang="en-ZW" b="1" dirty="0" smtClean="0"/>
              <a:t/>
            </a:r>
            <a:br>
              <a:rPr lang="en-ZW" b="1" dirty="0" smtClean="0"/>
            </a:br>
            <a:r>
              <a:rPr lang="en-ZW" b="1" dirty="0" smtClean="0"/>
              <a:t>13</a:t>
            </a:r>
            <a:r>
              <a:rPr lang="en-ZW" b="1" cap="none" baseline="30000" dirty="0" smtClean="0"/>
              <a:t>th</a:t>
            </a:r>
            <a:r>
              <a:rPr lang="en-ZW" b="1" dirty="0" smtClean="0"/>
              <a:t> SAAEA Conference hosted by Botswana Examinations (BEC) Council on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20-22 May 2019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9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9144000" cy="548640"/>
          </a:xfrm>
        </p:spPr>
        <p:txBody>
          <a:bodyPr/>
          <a:lstStyle/>
          <a:p>
            <a:r>
              <a:rPr lang="en-US" dirty="0"/>
              <a:t>Educational Assessment in an Era of reform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6019800"/>
          </a:xfrm>
        </p:spPr>
        <p:txBody>
          <a:bodyPr>
            <a:normAutofit fontScale="47500" lnSpcReduction="20000"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ZW" sz="5100" b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I believe </a:t>
            </a:r>
            <a:r>
              <a:rPr lang="en-ZW" sz="5100" b="0" dirty="0">
                <a:latin typeface="Times New Roman" pitchFamily="18" charset="0"/>
                <a:ea typeface="Times New Roman"/>
                <a:cs typeface="Times New Roman" pitchFamily="18" charset="0"/>
              </a:rPr>
              <a:t>that knowledge is essentially subjective in nature, constructed from our perceptions and mutually agreed upon conventions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ZW" sz="5100" b="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 Social</a:t>
            </a:r>
            <a:r>
              <a:rPr lang="en-ZW" sz="5100" b="0" dirty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en-ZW" sz="5100" b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Constructivists </a:t>
            </a:r>
            <a:r>
              <a:rPr lang="en-ZW" sz="5100" b="0" dirty="0">
                <a:latin typeface="Times New Roman" pitchFamily="18" charset="0"/>
                <a:ea typeface="Times New Roman"/>
                <a:cs typeface="Times New Roman" pitchFamily="18" charset="0"/>
              </a:rPr>
              <a:t>believe that this process works best through discussion and social interaction, allowing us to test and challenge our own understandings with those of others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ZW" sz="5100" b="0" dirty="0">
                <a:latin typeface="Georgia"/>
                <a:ea typeface="Times New Roman"/>
                <a:cs typeface="Times New Roman"/>
              </a:rPr>
              <a:t>physical laws exist because they have been constructed by people from evidence, observation, and deductive or intuitive </a:t>
            </a:r>
            <a:r>
              <a:rPr lang="en-ZW" sz="5100" b="0" dirty="0" smtClean="0">
                <a:latin typeface="Georgia"/>
                <a:ea typeface="Times New Roman"/>
                <a:cs typeface="Times New Roman"/>
              </a:rPr>
              <a:t>thinking, etc.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ZW" sz="5100" b="0" dirty="0" smtClean="0">
                <a:latin typeface="Georgia"/>
                <a:ea typeface="Times New Roman"/>
                <a:cs typeface="Times New Roman"/>
              </a:rPr>
              <a:t>Educational assessment verifies what </a:t>
            </a:r>
            <a:r>
              <a:rPr lang="en-ZW" sz="5100" b="0" dirty="0">
                <a:latin typeface="Georgia"/>
                <a:ea typeface="Times New Roman"/>
                <a:cs typeface="Times New Roman"/>
              </a:rPr>
              <a:t>constitutes valid knowledge</a:t>
            </a:r>
            <a:r>
              <a:rPr lang="en-ZW" sz="5100" b="0" dirty="0" smtClean="0">
                <a:latin typeface="Georgia"/>
                <a:ea typeface="Times New Roman"/>
                <a:cs typeface="Times New Roman"/>
              </a:rPr>
              <a:t>.</a:t>
            </a:r>
            <a:r>
              <a:rPr lang="en-US" sz="5100" b="0" dirty="0"/>
              <a:t> </a:t>
            </a:r>
            <a:r>
              <a:rPr lang="en-US" sz="5100" b="0" dirty="0" smtClean="0"/>
              <a:t> How?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5100" b="0" dirty="0" smtClean="0">
              <a:solidFill>
                <a:srgbClr val="FF0000"/>
              </a:solidFill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ZW" sz="5100" b="0" dirty="0" smtClean="0">
                <a:solidFill>
                  <a:srgbClr val="FF0000"/>
                </a:solidFill>
              </a:rPr>
              <a:t>Assessment - </a:t>
            </a:r>
            <a:r>
              <a:rPr lang="en-ZW" sz="5100" b="0" i="1" dirty="0" err="1" smtClean="0">
                <a:solidFill>
                  <a:srgbClr val="FF0000"/>
                </a:solidFill>
              </a:rPr>
              <a:t>assidēre</a:t>
            </a:r>
            <a:r>
              <a:rPr lang="en-ZW" sz="5100" b="0" dirty="0" smtClean="0">
                <a:solidFill>
                  <a:srgbClr val="FF0000"/>
                </a:solidFill>
              </a:rPr>
              <a:t> (to sit down, Sit by, camp near). Assessment is </a:t>
            </a:r>
            <a:r>
              <a:rPr lang="en-ZW" sz="5100" b="0" dirty="0" smtClean="0">
                <a:solidFill>
                  <a:srgbClr val="FF0000"/>
                </a:solidFill>
              </a:rPr>
              <a:t>conceptualised </a:t>
            </a:r>
            <a:r>
              <a:rPr lang="en-ZW" sz="5100" b="0" dirty="0" smtClean="0">
                <a:solidFill>
                  <a:srgbClr val="FF0000"/>
                </a:solidFill>
              </a:rPr>
              <a:t>not as a remote  endeavour</a:t>
            </a:r>
            <a:endParaRPr lang="en-ZW" sz="51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352801" y="3657600"/>
            <a:ext cx="609599" cy="2057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352801" y="3657600"/>
            <a:ext cx="2666999" cy="2057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352800" y="3657600"/>
            <a:ext cx="4648200" cy="2057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286001" y="3657601"/>
            <a:ext cx="1066800" cy="20573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686800" cy="548640"/>
          </a:xfrm>
        </p:spPr>
        <p:txBody>
          <a:bodyPr/>
          <a:lstStyle/>
          <a:p>
            <a:r>
              <a:rPr lang="en-US" dirty="0" smtClean="0"/>
              <a:t>Quality </a:t>
            </a:r>
            <a:r>
              <a:rPr lang="en-US" dirty="0"/>
              <a:t>Assessment </a:t>
            </a:r>
            <a:r>
              <a:rPr lang="en-US" dirty="0" smtClean="0"/>
              <a:t>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ZW" sz="3200" b="0" dirty="0" smtClean="0"/>
              <a:t>nations seized </a:t>
            </a:r>
            <a:r>
              <a:rPr lang="en-ZW" sz="3200" b="0" dirty="0"/>
              <a:t>with education reforms, </a:t>
            </a:r>
            <a:r>
              <a:rPr lang="en-ZW" sz="3200" b="0" dirty="0" smtClean="0"/>
              <a:t>must </a:t>
            </a:r>
            <a:r>
              <a:rPr lang="en-ZW" sz="3200" b="0" dirty="0"/>
              <a:t>be quick to infuse in the process the art and science of functional assessment to glamour these reforms</a:t>
            </a:r>
            <a:r>
              <a:rPr lang="en-ZW" sz="3200" b="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ZW" sz="3200" b="0" dirty="0" smtClean="0"/>
              <a:t>cultural </a:t>
            </a:r>
            <a:r>
              <a:rPr lang="en-ZW" sz="3200" b="0" dirty="0"/>
              <a:t>validity in assessment is a critical issue in determining the accuracy of the results and its implications on </a:t>
            </a:r>
            <a:r>
              <a:rPr lang="en-ZW" sz="3200" b="0" dirty="0" smtClean="0"/>
              <a:t>mastery and </a:t>
            </a:r>
            <a:r>
              <a:rPr lang="en-ZW" sz="3200" b="0" dirty="0"/>
              <a:t>instructional </a:t>
            </a:r>
            <a:r>
              <a:rPr lang="en-ZW" sz="3200" b="0" dirty="0" smtClean="0"/>
              <a:t>practices,</a:t>
            </a:r>
            <a:r>
              <a:rPr lang="en-ZW" sz="3200" b="0" dirty="0"/>
              <a:t> </a:t>
            </a:r>
            <a:r>
              <a:rPr lang="en-ZW" sz="3200" b="0" dirty="0" err="1"/>
              <a:t>Basterra</a:t>
            </a:r>
            <a:r>
              <a:rPr lang="en-ZW" sz="3200" b="0" dirty="0"/>
              <a:t> (2011</a:t>
            </a:r>
            <a:r>
              <a:rPr lang="en-ZW" sz="3200" b="0" dirty="0" smtClean="0"/>
              <a:t>).</a:t>
            </a:r>
          </a:p>
          <a:p>
            <a:pPr algn="just">
              <a:buFont typeface="Arial" pitchFamily="34" charset="0"/>
              <a:buChar char="•"/>
            </a:pPr>
            <a:r>
              <a:rPr lang="en-ZW" sz="3200" b="0" dirty="0"/>
              <a:t>t</a:t>
            </a:r>
            <a:r>
              <a:rPr lang="en-ZW" sz="3200" b="0" dirty="0" smtClean="0"/>
              <a:t>ests </a:t>
            </a:r>
            <a:r>
              <a:rPr lang="en-ZW" sz="3200" b="0" dirty="0"/>
              <a:t>using a single measurement field with complex </a:t>
            </a:r>
            <a:r>
              <a:rPr lang="en-ZW" sz="3200" b="0" dirty="0" smtClean="0"/>
              <a:t>language results in </a:t>
            </a:r>
            <a:r>
              <a:rPr lang="en-ZW" sz="3200" b="0" dirty="0"/>
              <a:t>learners </a:t>
            </a:r>
            <a:r>
              <a:rPr lang="en-ZW" sz="3200" b="0" dirty="0" smtClean="0"/>
              <a:t>give </a:t>
            </a:r>
            <a:r>
              <a:rPr lang="en-ZW" sz="3200" b="0" dirty="0"/>
              <a:t>answers which do not accurately reflect their content knowledge. </a:t>
            </a:r>
            <a:endParaRPr lang="en-ZW" sz="3200" b="0" dirty="0" smtClean="0"/>
          </a:p>
          <a:p>
            <a:pPr algn="just">
              <a:buFont typeface="Arial" pitchFamily="34" charset="0"/>
              <a:buChar char="•"/>
            </a:pPr>
            <a:r>
              <a:rPr lang="en-ZW" sz="3200" b="0" dirty="0" smtClean="0"/>
              <a:t>Multiple </a:t>
            </a:r>
            <a:r>
              <a:rPr lang="en-ZW" sz="3200" b="0" dirty="0"/>
              <a:t>assessment measurement can provide </a:t>
            </a:r>
            <a:r>
              <a:rPr lang="en-ZW" sz="3200" b="0" dirty="0" smtClean="0"/>
              <a:t>valid </a:t>
            </a:r>
            <a:r>
              <a:rPr lang="en-ZW" sz="3200" b="0" dirty="0"/>
              <a:t>information about the candidate, (</a:t>
            </a:r>
            <a:r>
              <a:rPr lang="en-ZW" sz="3200" b="0" dirty="0" err="1"/>
              <a:t>Basterra</a:t>
            </a:r>
            <a:r>
              <a:rPr lang="en-ZW" sz="3200" b="0" dirty="0"/>
              <a:t>, 2011, and Gottlieb, 2006).</a:t>
            </a:r>
            <a:endParaRPr lang="en-US" sz="3200" b="0" dirty="0"/>
          </a:p>
          <a:p>
            <a:pPr algn="just">
              <a:buFont typeface="Arial" pitchFamily="34" charset="0"/>
              <a:buChar char="•"/>
            </a:pP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89787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657"/>
            <a:ext cx="7520940" cy="548640"/>
          </a:xfrm>
        </p:spPr>
        <p:txBody>
          <a:bodyPr/>
          <a:lstStyle/>
          <a:p>
            <a:r>
              <a:rPr lang="en-US" dirty="0"/>
              <a:t>Quality Assessment  </a:t>
            </a:r>
            <a:r>
              <a:rPr lang="en-US" dirty="0" smtClean="0"/>
              <a:t>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198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ZW" sz="2800" b="0" dirty="0" smtClean="0"/>
              <a:t>Quality </a:t>
            </a:r>
            <a:r>
              <a:rPr lang="en-ZW" sz="2800" b="0" dirty="0"/>
              <a:t>assessment procedures and systems must focus on equity concerns to ensure that all candidates are well </a:t>
            </a:r>
            <a:r>
              <a:rPr lang="en-ZW" sz="2800" b="0" dirty="0" smtClean="0"/>
              <a:t>served</a:t>
            </a:r>
          </a:p>
          <a:p>
            <a:pPr algn="just">
              <a:buFont typeface="Arial" pitchFamily="34" charset="0"/>
              <a:buChar char="•"/>
            </a:pPr>
            <a:r>
              <a:rPr lang="en-ZW" sz="2800" b="0" dirty="0"/>
              <a:t>Assessment systems have attracted </a:t>
            </a:r>
            <a:r>
              <a:rPr lang="en-ZW" sz="2800" b="0" dirty="0" smtClean="0"/>
              <a:t>criticisms </a:t>
            </a:r>
            <a:r>
              <a:rPr lang="en-ZW" sz="2800" b="0" dirty="0"/>
              <a:t>for their perceived imperfections in measuring </a:t>
            </a:r>
            <a:r>
              <a:rPr lang="en-ZW" sz="2800" b="0" dirty="0" smtClean="0"/>
              <a:t>achievement</a:t>
            </a:r>
            <a:r>
              <a:rPr lang="en-ZW" sz="2800" b="0" dirty="0"/>
              <a:t>. </a:t>
            </a:r>
            <a:r>
              <a:rPr lang="en-ZW" sz="2800" b="0" dirty="0" smtClean="0"/>
              <a:t>Bias</a:t>
            </a:r>
            <a:r>
              <a:rPr lang="en-ZW" sz="2800" b="0" dirty="0"/>
              <a:t>, unfairness and inequities </a:t>
            </a:r>
            <a:r>
              <a:rPr lang="en-ZW" sz="2800" b="0" dirty="0" err="1" smtClean="0"/>
              <a:t>etc</a:t>
            </a:r>
            <a:r>
              <a:rPr lang="en-ZW" sz="2800" b="0" dirty="0" smtClean="0"/>
              <a:t> </a:t>
            </a:r>
            <a:r>
              <a:rPr lang="en-ZW" sz="2800" b="0" dirty="0"/>
              <a:t>are </a:t>
            </a:r>
            <a:r>
              <a:rPr lang="en-ZW" sz="2800" b="0" dirty="0" smtClean="0"/>
              <a:t>enemies of quality educational assessment</a:t>
            </a:r>
            <a:endParaRPr lang="en-ZW" sz="2800" b="0" dirty="0" smtClean="0"/>
          </a:p>
          <a:p>
            <a:pPr algn="just">
              <a:buFont typeface="Arial" pitchFamily="34" charset="0"/>
              <a:buChar char="•"/>
            </a:pPr>
            <a:r>
              <a:rPr lang="en-ZW" sz="2800" b="0" dirty="0" smtClean="0"/>
              <a:t>Increasing </a:t>
            </a:r>
            <a:r>
              <a:rPr lang="en-ZW" sz="2800" b="0" dirty="0"/>
              <a:t>diversity of societies among other factors has increased the need to offer equal </a:t>
            </a:r>
            <a:r>
              <a:rPr lang="en-ZW" sz="2800" b="0" dirty="0" smtClean="0"/>
              <a:t>opportunities</a:t>
            </a:r>
          </a:p>
          <a:p>
            <a:pPr algn="just">
              <a:buFont typeface="Arial" pitchFamily="34" charset="0"/>
              <a:buChar char="•"/>
            </a:pPr>
            <a:r>
              <a:rPr lang="en-ZW" sz="2800" b="0" dirty="0" smtClean="0"/>
              <a:t>Many </a:t>
            </a:r>
            <a:r>
              <a:rPr lang="en-ZW" sz="2800" b="0" dirty="0"/>
              <a:t>of the measures most widely used have </a:t>
            </a:r>
            <a:r>
              <a:rPr lang="en-ZW" sz="2800" b="0" dirty="0">
                <a:solidFill>
                  <a:schemeClr val="bg1"/>
                </a:solidFill>
              </a:rPr>
              <a:t>established validity and reliability, in some instances, these measures are often used inappropriately and unethically </a:t>
            </a:r>
            <a:r>
              <a:rPr lang="en-ZW" sz="2800" b="0" dirty="0" smtClean="0">
                <a:solidFill>
                  <a:schemeClr val="bg1"/>
                </a:solidFill>
              </a:rPr>
              <a:t>with </a:t>
            </a:r>
            <a:r>
              <a:rPr lang="en-ZW" sz="2800" b="0" dirty="0">
                <a:solidFill>
                  <a:schemeClr val="bg1"/>
                </a:solidFill>
              </a:rPr>
              <a:t>populations from </a:t>
            </a:r>
            <a:r>
              <a:rPr lang="en-ZW" sz="2800" b="0" dirty="0" smtClean="0">
                <a:solidFill>
                  <a:schemeClr val="bg1"/>
                </a:solidFill>
              </a:rPr>
              <a:t>diverse background, </a:t>
            </a:r>
            <a:r>
              <a:rPr lang="en-ZW" sz="2800" b="0" dirty="0">
                <a:solidFill>
                  <a:schemeClr val="bg1"/>
                </a:solidFill>
              </a:rPr>
              <a:t>(</a:t>
            </a:r>
            <a:r>
              <a:rPr lang="en-ZW" sz="2800" b="0" dirty="0" err="1">
                <a:solidFill>
                  <a:schemeClr val="bg1"/>
                </a:solidFill>
              </a:rPr>
              <a:t>Kofitse</a:t>
            </a:r>
            <a:r>
              <a:rPr lang="en-ZW" sz="2800" b="0" dirty="0">
                <a:solidFill>
                  <a:schemeClr val="bg1"/>
                </a:solidFill>
              </a:rPr>
              <a:t>, </a:t>
            </a:r>
            <a:r>
              <a:rPr lang="en-ZW" sz="2800" b="0" dirty="0" smtClean="0">
                <a:solidFill>
                  <a:schemeClr val="bg1"/>
                </a:solidFill>
              </a:rPr>
              <a:t>2010, </a:t>
            </a:r>
            <a:r>
              <a:rPr lang="en-ZW" sz="2800" b="0" dirty="0" err="1">
                <a:solidFill>
                  <a:schemeClr val="bg1"/>
                </a:solidFill>
              </a:rPr>
              <a:t>Sedlacek</a:t>
            </a:r>
            <a:r>
              <a:rPr lang="en-ZW" sz="2800" b="0" dirty="0">
                <a:solidFill>
                  <a:schemeClr val="bg1"/>
                </a:solidFill>
              </a:rPr>
              <a:t> and Kim (1995</a:t>
            </a:r>
            <a:r>
              <a:rPr lang="en-ZW" sz="2800" b="0" dirty="0" smtClean="0">
                <a:solidFill>
                  <a:schemeClr val="bg1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1312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548640"/>
          </a:xfrm>
        </p:spPr>
        <p:txBody>
          <a:bodyPr/>
          <a:lstStyle/>
          <a:p>
            <a:r>
              <a:rPr lang="en-US" dirty="0" smtClean="0"/>
              <a:t>Educational assessment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8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ZW" sz="3200" b="0" dirty="0"/>
              <a:t>It is important that the measure be the best it can possibly be and that the diversity of the population must be recognized in developing and/or selecting that measure so that equity and access are maximized, </a:t>
            </a:r>
            <a:r>
              <a:rPr lang="en-ZW" sz="3200" b="0" dirty="0" err="1"/>
              <a:t>Popham</a:t>
            </a:r>
            <a:r>
              <a:rPr lang="en-ZW" sz="3200" b="0" dirty="0"/>
              <a:t> (2002)  </a:t>
            </a:r>
          </a:p>
          <a:p>
            <a:pPr algn="just">
              <a:buFont typeface="Arial" pitchFamily="34" charset="0"/>
              <a:buChar char="•"/>
            </a:pPr>
            <a:r>
              <a:rPr lang="en-ZW" sz="3200" b="0" dirty="0"/>
              <a:t>Diversity validity is critical for accurate assessment.</a:t>
            </a:r>
          </a:p>
          <a:p>
            <a:pPr algn="just">
              <a:buFont typeface="Arial" pitchFamily="34" charset="0"/>
              <a:buChar char="•"/>
            </a:pPr>
            <a:r>
              <a:rPr lang="en-ZW" sz="3200" b="0" dirty="0"/>
              <a:t>Assessment is creating unjustifiable classes on </a:t>
            </a:r>
            <a:r>
              <a:rPr lang="en-ZW" sz="3200" b="0" dirty="0">
                <a:solidFill>
                  <a:schemeClr val="bg1"/>
                </a:solidFill>
              </a:rPr>
              <a:t>the economic scale instead of equalising opportunities. </a:t>
            </a:r>
            <a:endParaRPr lang="en-US" sz="3200" b="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5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91500" cy="548640"/>
          </a:xfrm>
        </p:spPr>
        <p:txBody>
          <a:bodyPr/>
          <a:lstStyle/>
          <a:p>
            <a:r>
              <a:rPr lang="en-US" dirty="0"/>
              <a:t>Educational assessment thought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Consider 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reliability </a:t>
            </a:r>
            <a:r>
              <a:rPr lang="en-US" sz="2400" b="0" dirty="0" err="1" smtClean="0"/>
              <a:t>vs</a:t>
            </a:r>
            <a:r>
              <a:rPr lang="en-US" sz="2400" b="0" dirty="0" smtClean="0"/>
              <a:t> validity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Formative </a:t>
            </a:r>
            <a:r>
              <a:rPr lang="en-US" sz="2400" b="0" dirty="0" err="1" smtClean="0"/>
              <a:t>vs</a:t>
            </a:r>
            <a:r>
              <a:rPr lang="en-US" sz="2400" b="0" dirty="0" smtClean="0"/>
              <a:t> summative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Uniform models of tests </a:t>
            </a:r>
            <a:r>
              <a:rPr lang="en-US" sz="2400" b="0" dirty="0" err="1" smtClean="0"/>
              <a:t>vs</a:t>
            </a:r>
            <a:r>
              <a:rPr lang="en-US" sz="2400" b="0" dirty="0" smtClean="0"/>
              <a:t> individual styles and cultural background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400" dirty="0" smtClean="0"/>
              <a:t>The dilemma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0" dirty="0" smtClean="0"/>
              <a:t>Laudable </a:t>
            </a:r>
            <a:r>
              <a:rPr lang="en-US" sz="2400" b="0" dirty="0" smtClean="0"/>
              <a:t>educational objectives like </a:t>
            </a:r>
            <a:r>
              <a:rPr lang="en-US" sz="2400" b="0" dirty="0" smtClean="0"/>
              <a:t>understating, appreciation, </a:t>
            </a:r>
            <a:r>
              <a:rPr lang="en-US" sz="2400" b="0" dirty="0" smtClean="0"/>
              <a:t>critical thinking, </a:t>
            </a:r>
            <a:r>
              <a:rPr lang="en-US" sz="2400" b="0" dirty="0" smtClean="0"/>
              <a:t>creativity, </a:t>
            </a:r>
            <a:r>
              <a:rPr lang="en-US" sz="2400" b="0" dirty="0" err="1" smtClean="0"/>
              <a:t>etc</a:t>
            </a:r>
            <a:r>
              <a:rPr lang="en-US" sz="2400" b="0" dirty="0" smtClean="0"/>
              <a:t> </a:t>
            </a:r>
            <a:r>
              <a:rPr lang="en-US" sz="2400" b="0" dirty="0" smtClean="0"/>
              <a:t>are difficult </a:t>
            </a:r>
            <a:r>
              <a:rPr lang="en-US" sz="2400" b="0" dirty="0" smtClean="0"/>
              <a:t>to measure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0" dirty="0" smtClean="0"/>
              <a:t>Rote learning – easy to assess – has little educational validity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0" dirty="0" smtClean="0"/>
              <a:t>Shall we teach only what we cam </a:t>
            </a:r>
            <a:r>
              <a:rPr lang="en-US" sz="2400" b="0" dirty="0" smtClean="0"/>
              <a:t>measure then?</a:t>
            </a:r>
            <a:endParaRPr lang="en-US" sz="2400" b="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0" dirty="0" smtClean="0">
                <a:solidFill>
                  <a:schemeClr val="bg1"/>
                </a:solidFill>
              </a:rPr>
              <a:t>If YES , limit curricular to fairly low level objectives- disregard higher order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0" dirty="0" smtClean="0">
                <a:solidFill>
                  <a:schemeClr val="bg1"/>
                </a:solidFill>
              </a:rPr>
              <a:t>If NO,  all that is taught will not be assessed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7705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886"/>
            <a:ext cx="7520940" cy="548640"/>
          </a:xfrm>
        </p:spPr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5181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>
                <a:solidFill>
                  <a:srgbClr val="C00000"/>
                </a:solidFill>
              </a:rPr>
              <a:t>The topology of educational reform (from players </a:t>
            </a:r>
            <a:r>
              <a:rPr lang="en-US" sz="4000" smtClean="0">
                <a:solidFill>
                  <a:srgbClr val="C00000"/>
                </a:solidFill>
              </a:rPr>
              <a:t>to outcomes)</a:t>
            </a:r>
            <a:endParaRPr lang="en-US" sz="40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solidFill>
                  <a:srgbClr val="00B050"/>
                </a:solidFill>
              </a:rPr>
              <a:t>Schools of thought about education in general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Schools of thought about quality and inclusive  assessment and the direction we may take</a:t>
            </a:r>
          </a:p>
          <a:p>
            <a:pPr>
              <a:buFont typeface="Wingdings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981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54864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6096000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ZW" sz="3200" b="0" dirty="0" smtClean="0">
                <a:latin typeface="Times New Roman"/>
                <a:ea typeface="Calibri"/>
                <a:cs typeface="Times New Roman"/>
              </a:rPr>
              <a:t>The presenter views </a:t>
            </a:r>
            <a:r>
              <a:rPr lang="en-ZW" sz="3200" b="0" dirty="0">
                <a:latin typeface="Times New Roman"/>
                <a:ea typeface="Calibri"/>
                <a:cs typeface="Times New Roman"/>
              </a:rPr>
              <a:t>educational reform </a:t>
            </a:r>
            <a:r>
              <a:rPr lang="en-ZW" sz="3200" b="0" dirty="0" smtClean="0">
                <a:latin typeface="Times New Roman"/>
                <a:ea typeface="Calibri"/>
                <a:cs typeface="Times New Roman"/>
              </a:rPr>
              <a:t>as: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ZW" sz="3200" b="0" dirty="0" smtClean="0">
                <a:latin typeface="Times New Roman"/>
                <a:ea typeface="Calibri"/>
                <a:cs typeface="Times New Roman"/>
              </a:rPr>
              <a:t>a </a:t>
            </a:r>
            <a:r>
              <a:rPr lang="en-ZW" sz="3200" b="0" dirty="0">
                <a:latin typeface="Times New Roman"/>
                <a:ea typeface="Calibri"/>
                <a:cs typeface="Times New Roman"/>
              </a:rPr>
              <a:t>political and complex endeavour</a:t>
            </a:r>
            <a:r>
              <a:rPr lang="en-ZW" sz="3200" b="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ZW" sz="3200" b="0" dirty="0" smtClean="0">
                <a:latin typeface="Times New Roman"/>
                <a:ea typeface="Calibri"/>
                <a:cs typeface="Times New Roman"/>
              </a:rPr>
              <a:t>there </a:t>
            </a:r>
            <a:r>
              <a:rPr lang="en-ZW" sz="3200" b="0" dirty="0">
                <a:latin typeface="Times New Roman"/>
                <a:ea typeface="Calibri"/>
                <a:cs typeface="Times New Roman"/>
              </a:rPr>
              <a:t>are those who take a conservative ideological stance against </a:t>
            </a:r>
            <a:r>
              <a:rPr lang="en-ZW" sz="3200" b="0" dirty="0" smtClean="0">
                <a:latin typeface="Times New Roman"/>
                <a:ea typeface="Calibri"/>
                <a:cs typeface="Times New Roman"/>
              </a:rPr>
              <a:t>reforms </a:t>
            </a:r>
            <a:r>
              <a:rPr lang="en-ZW" sz="3200" b="0" dirty="0">
                <a:latin typeface="Times New Roman"/>
                <a:ea typeface="Calibri"/>
                <a:cs typeface="Times New Roman"/>
              </a:rPr>
              <a:t>and resist any form of innovation and </a:t>
            </a:r>
            <a:r>
              <a:rPr lang="en-ZW" sz="3200" b="0" dirty="0" smtClean="0">
                <a:latin typeface="Times New Roman"/>
                <a:ea typeface="Calibri"/>
                <a:cs typeface="Times New Roman"/>
              </a:rPr>
              <a:t>change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ZW" sz="3200" b="0" dirty="0" smtClean="0">
                <a:latin typeface="Times New Roman"/>
                <a:ea typeface="Calibri"/>
                <a:cs typeface="Times New Roman"/>
              </a:rPr>
              <a:t>These </a:t>
            </a:r>
            <a:r>
              <a:rPr lang="en-ZW" sz="3200" b="0" dirty="0">
                <a:latin typeface="Times New Roman"/>
                <a:ea typeface="Calibri"/>
                <a:cs typeface="Times New Roman"/>
              </a:rPr>
              <a:t>are driven by </a:t>
            </a:r>
            <a:r>
              <a:rPr lang="en-ZW" sz="3200" b="0" dirty="0" smtClean="0">
                <a:latin typeface="Times New Roman"/>
                <a:ea typeface="Calibri"/>
                <a:cs typeface="Times New Roman"/>
              </a:rPr>
              <a:t>a fear </a:t>
            </a:r>
            <a:r>
              <a:rPr lang="en-ZW" sz="3200" b="0" dirty="0">
                <a:latin typeface="Times New Roman"/>
                <a:ea typeface="Calibri"/>
                <a:cs typeface="Times New Roman"/>
              </a:rPr>
              <a:t>factor and cannot concede to move even an inch. </a:t>
            </a:r>
            <a:endParaRPr lang="en-ZW" sz="3200" b="0" dirty="0" smtClean="0">
              <a:latin typeface="Times New Roman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ZW" sz="3200" b="0" dirty="0" smtClean="0">
                <a:latin typeface="Times New Roman"/>
                <a:ea typeface="Calibri"/>
                <a:cs typeface="Times New Roman"/>
              </a:rPr>
              <a:t>Such </a:t>
            </a:r>
            <a:r>
              <a:rPr lang="en-ZW" sz="3200" b="0" dirty="0">
                <a:latin typeface="Times New Roman"/>
                <a:ea typeface="Calibri"/>
                <a:cs typeface="Times New Roman"/>
              </a:rPr>
              <a:t>a constituent has created pseudo-empires </a:t>
            </a:r>
            <a:r>
              <a:rPr lang="en-ZW" sz="3200" b="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around the ideology and any paradigm shift is perceived </a:t>
            </a:r>
            <a:r>
              <a:rPr lang="en-ZW" sz="3200" b="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a </a:t>
            </a:r>
            <a:r>
              <a:rPr lang="en-ZW" sz="3200" b="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serious threat to the status </a:t>
            </a:r>
            <a:r>
              <a:rPr lang="en-ZW" sz="3200" b="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quo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3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548640"/>
          </a:xfrm>
        </p:spPr>
        <p:txBody>
          <a:bodyPr/>
          <a:lstStyle/>
          <a:p>
            <a:r>
              <a:rPr lang="en-US" dirty="0" smtClean="0"/>
              <a:t>……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609600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ZW" sz="3600" b="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At the other extreme of the </a:t>
            </a:r>
            <a:r>
              <a:rPr lang="en-ZW" sz="3600" b="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continuum:</a:t>
            </a:r>
          </a:p>
          <a:p>
            <a:pPr marL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ZW" sz="3600" b="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Are those who </a:t>
            </a:r>
            <a:r>
              <a:rPr lang="en-ZW" sz="3600" b="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are obsessed with radical change devoid of </a:t>
            </a:r>
            <a:r>
              <a:rPr lang="en-ZW" sz="3600" b="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context</a:t>
            </a:r>
          </a:p>
          <a:p>
            <a:pPr marL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ZW" sz="3600" b="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Whose reforms are not </a:t>
            </a:r>
            <a:r>
              <a:rPr lang="en-ZW" sz="3600" b="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grounded on </a:t>
            </a:r>
            <a:r>
              <a:rPr lang="en-ZW" sz="3600" b="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socioeconomic dynamics of the country </a:t>
            </a:r>
          </a:p>
          <a:p>
            <a:pPr marL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ZW" sz="3600" b="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Whose </a:t>
            </a:r>
            <a:r>
              <a:rPr lang="en-ZW" sz="3600" b="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reform is </a:t>
            </a:r>
            <a:r>
              <a:rPr lang="en-ZW" sz="3600" b="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change for the sake of </a:t>
            </a:r>
            <a:r>
              <a:rPr lang="en-ZW" sz="3600" b="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change, which when subjected to critical analysis, it falls short from providing solutions to consumers’ problems. </a:t>
            </a:r>
            <a:endParaRPr lang="en-US" sz="3600" b="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068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48640"/>
          </a:xfrm>
        </p:spPr>
        <p:txBody>
          <a:bodyPr/>
          <a:lstStyle/>
          <a:p>
            <a:r>
              <a:rPr lang="en-US" dirty="0"/>
              <a:t>……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839200" cy="6290772"/>
          </a:xfrm>
        </p:spPr>
        <p:txBody>
          <a:bodyPr>
            <a:normAutofit/>
          </a:bodyPr>
          <a:lstStyle/>
          <a:p>
            <a:pPr marL="0" indent="0"/>
            <a:r>
              <a:rPr lang="en-US" sz="3200" b="0" dirty="0" smtClean="0"/>
              <a:t>On this continuum, this </a:t>
            </a:r>
            <a:r>
              <a:rPr lang="en-US" sz="3200" b="0" dirty="0"/>
              <a:t>scholar subscribes </a:t>
            </a:r>
            <a:r>
              <a:rPr lang="en-US" sz="3200" b="0" dirty="0" smtClean="0"/>
              <a:t>to a:</a:t>
            </a:r>
          </a:p>
          <a:p>
            <a:pPr>
              <a:buFont typeface="Arial" pitchFamily="34" charset="0"/>
              <a:buChar char="•"/>
            </a:pPr>
            <a:r>
              <a:rPr lang="en-US" sz="3200" b="0" dirty="0" smtClean="0"/>
              <a:t> needs </a:t>
            </a:r>
            <a:r>
              <a:rPr lang="en-US" sz="3200" b="0" dirty="0"/>
              <a:t>driven </a:t>
            </a:r>
            <a:r>
              <a:rPr lang="en-US" sz="3200" b="0" dirty="0" smtClean="0"/>
              <a:t>reform </a:t>
            </a:r>
            <a:r>
              <a:rPr lang="en-US" sz="3200" b="0" dirty="0"/>
              <a:t>which precedes a sound </a:t>
            </a:r>
            <a:r>
              <a:rPr lang="en-US" sz="3200" b="0" dirty="0">
                <a:solidFill>
                  <a:srgbClr val="FF0000"/>
                </a:solidFill>
              </a:rPr>
              <a:t>feasibility study </a:t>
            </a:r>
            <a:r>
              <a:rPr lang="en-US" sz="3200" b="0" dirty="0"/>
              <a:t>of the national vision and agenda</a:t>
            </a:r>
          </a:p>
          <a:p>
            <a:pPr>
              <a:buFont typeface="Arial" pitchFamily="34" charset="0"/>
              <a:buChar char="•"/>
            </a:pPr>
            <a:r>
              <a:rPr lang="en-US" sz="3200" b="0" dirty="0" smtClean="0"/>
              <a:t>reform </a:t>
            </a:r>
            <a:r>
              <a:rPr lang="en-US" sz="3200" b="0" dirty="0"/>
              <a:t>that </a:t>
            </a:r>
            <a:r>
              <a:rPr lang="en-US" sz="3200" b="0" dirty="0" smtClean="0"/>
              <a:t>offers </a:t>
            </a:r>
            <a:r>
              <a:rPr lang="en-US" sz="3200" b="0" dirty="0"/>
              <a:t>equal opportunities for </a:t>
            </a:r>
            <a:r>
              <a:rPr lang="en-US" sz="3200" dirty="0">
                <a:solidFill>
                  <a:srgbClr val="FF0000"/>
                </a:solidFill>
              </a:rPr>
              <a:t>ALL</a:t>
            </a:r>
            <a:r>
              <a:rPr lang="en-US" sz="3200" b="0" dirty="0"/>
              <a:t> learners and gives </a:t>
            </a:r>
            <a:r>
              <a:rPr lang="en-US" sz="3200" b="0" dirty="0">
                <a:solidFill>
                  <a:srgbClr val="FF0000"/>
                </a:solidFill>
              </a:rPr>
              <a:t>hope</a:t>
            </a:r>
            <a:r>
              <a:rPr lang="en-US" sz="3200" b="0" dirty="0"/>
              <a:t> to communities at large</a:t>
            </a:r>
          </a:p>
          <a:p>
            <a:pPr algn="just">
              <a:buFont typeface="Arial" pitchFamily="34" charset="0"/>
              <a:buChar char="•"/>
            </a:pPr>
            <a:r>
              <a:rPr lang="en-US" sz="3200" b="0" dirty="0" smtClean="0"/>
              <a:t>reform </a:t>
            </a:r>
            <a:r>
              <a:rPr lang="en-US" sz="3200" b="0" dirty="0"/>
              <a:t>that </a:t>
            </a:r>
            <a:r>
              <a:rPr lang="en-US" sz="3200" b="0" dirty="0" smtClean="0"/>
              <a:t>is </a:t>
            </a:r>
            <a:r>
              <a:rPr lang="en-US" sz="3200" b="0" dirty="0"/>
              <a:t>anchored on </a:t>
            </a:r>
            <a:r>
              <a:rPr lang="en-US" sz="3200" b="0" dirty="0">
                <a:solidFill>
                  <a:srgbClr val="FF0000"/>
                </a:solidFill>
              </a:rPr>
              <a:t>meaningfulness</a:t>
            </a:r>
            <a:r>
              <a:rPr lang="en-US" sz="3200" b="0" dirty="0"/>
              <a:t> </a:t>
            </a:r>
            <a:r>
              <a:rPr lang="en-US" sz="3200" b="0" dirty="0" smtClean="0"/>
              <a:t>and </a:t>
            </a:r>
            <a:r>
              <a:rPr lang="en-US" sz="3200" b="0" dirty="0" smtClean="0">
                <a:solidFill>
                  <a:srgbClr val="FF0000"/>
                </a:solidFill>
              </a:rPr>
              <a:t>authenticity</a:t>
            </a:r>
            <a:r>
              <a:rPr lang="en-US" sz="3200" b="0" dirty="0"/>
              <a:t>, pursuing new </a:t>
            </a:r>
            <a:r>
              <a:rPr lang="en-US" sz="3200" b="0" dirty="0">
                <a:solidFill>
                  <a:srgbClr val="C00000"/>
                </a:solidFill>
              </a:rPr>
              <a:t>innovative ideas</a:t>
            </a:r>
            <a:r>
              <a:rPr lang="en-US" sz="3200" b="0" dirty="0"/>
              <a:t>, </a:t>
            </a:r>
            <a:r>
              <a:rPr lang="en-US" sz="3200" b="0" dirty="0" smtClean="0">
                <a:solidFill>
                  <a:schemeClr val="bg1"/>
                </a:solidFill>
              </a:rPr>
              <a:t>mounting assessment frameworks on home grown ICT platforms  to contain runaway costs  to achieve cost effectiveness.</a:t>
            </a:r>
            <a:endParaRPr lang="en-US" sz="3200" b="0" dirty="0">
              <a:solidFill>
                <a:schemeClr val="bg1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10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839200" cy="548640"/>
          </a:xfrm>
        </p:spPr>
        <p:txBody>
          <a:bodyPr/>
          <a:lstStyle/>
          <a:p>
            <a:r>
              <a:rPr lang="en-ZW" dirty="0"/>
              <a:t>critical questions </a:t>
            </a:r>
            <a:r>
              <a:rPr lang="en-ZW" dirty="0" smtClean="0"/>
              <a:t>that come </a:t>
            </a:r>
            <a:r>
              <a:rPr lang="en-ZW" dirty="0"/>
              <a:t>to the 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ZW" sz="3200" b="0" dirty="0"/>
              <a:t>Who are the players or agents of educational reformation</a:t>
            </a:r>
            <a:r>
              <a:rPr lang="en-ZW" sz="3200" b="0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en-ZW" sz="3200" b="0" dirty="0" smtClean="0"/>
              <a:t>What </a:t>
            </a:r>
            <a:r>
              <a:rPr lang="en-ZW" sz="3200" b="0" dirty="0"/>
              <a:t>are the drivers (motivators) of educational reformation? </a:t>
            </a:r>
            <a:endParaRPr lang="en-ZW" sz="3200" b="0" dirty="0" smtClean="0"/>
          </a:p>
          <a:p>
            <a:pPr>
              <a:buFont typeface="+mj-lt"/>
              <a:buAutoNum type="arabicPeriod"/>
            </a:pPr>
            <a:r>
              <a:rPr lang="en-ZW" sz="3200" b="0" dirty="0" smtClean="0"/>
              <a:t>What </a:t>
            </a:r>
            <a:r>
              <a:rPr lang="en-ZW" sz="3200" b="0" dirty="0"/>
              <a:t>is the process of reformation like? </a:t>
            </a:r>
            <a:endParaRPr lang="en-ZW" sz="3200" b="0" dirty="0" smtClean="0"/>
          </a:p>
          <a:p>
            <a:pPr>
              <a:buFont typeface="+mj-lt"/>
              <a:buAutoNum type="arabicPeriod"/>
            </a:pPr>
            <a:r>
              <a:rPr lang="en-ZW" sz="3200" b="0" dirty="0" smtClean="0"/>
              <a:t>What </a:t>
            </a:r>
            <a:r>
              <a:rPr lang="en-ZW" sz="3200" b="0" dirty="0"/>
              <a:t>informs the timing? </a:t>
            </a:r>
            <a:endParaRPr lang="en-ZW" sz="3200" b="0" dirty="0" smtClean="0"/>
          </a:p>
          <a:p>
            <a:pPr>
              <a:buFont typeface="+mj-lt"/>
              <a:buAutoNum type="arabicPeriod"/>
            </a:pPr>
            <a:r>
              <a:rPr lang="en-ZW" sz="3200" b="0" dirty="0" smtClean="0"/>
              <a:t>What </a:t>
            </a:r>
            <a:r>
              <a:rPr lang="en-ZW" sz="3200" b="0" dirty="0"/>
              <a:t>are the anticipated outcomes (product) of this reformation? </a:t>
            </a:r>
            <a:endParaRPr lang="en-ZW" sz="3200" b="0" dirty="0" smtClean="0"/>
          </a:p>
          <a:p>
            <a:pPr>
              <a:buFont typeface="+mj-lt"/>
              <a:buAutoNum type="arabicPeriod"/>
            </a:pPr>
            <a:r>
              <a:rPr lang="en-ZW" sz="3200" b="0" dirty="0" smtClean="0">
                <a:solidFill>
                  <a:schemeClr val="bg1"/>
                </a:solidFill>
              </a:rPr>
              <a:t>Do </a:t>
            </a:r>
            <a:r>
              <a:rPr lang="en-ZW" sz="3200" b="0" dirty="0">
                <a:solidFill>
                  <a:schemeClr val="bg1"/>
                </a:solidFill>
              </a:rPr>
              <a:t>players (agents) consume the </a:t>
            </a:r>
            <a:r>
              <a:rPr lang="en-ZW" sz="3200" b="0" dirty="0">
                <a:solidFill>
                  <a:srgbClr val="FF0000"/>
                </a:solidFill>
              </a:rPr>
              <a:t>product</a:t>
            </a:r>
            <a:r>
              <a:rPr lang="en-ZW" sz="3200" b="0" dirty="0">
                <a:solidFill>
                  <a:schemeClr val="bg1"/>
                </a:solidFill>
              </a:rPr>
              <a:t> out of their initiated </a:t>
            </a:r>
            <a:r>
              <a:rPr lang="en-ZW" sz="3200" b="0" dirty="0" smtClean="0">
                <a:solidFill>
                  <a:schemeClr val="bg1"/>
                </a:solidFill>
              </a:rPr>
              <a:t>reform? </a:t>
            </a:r>
            <a:endParaRPr lang="en-US" sz="3200" b="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0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5588" y="3222525"/>
            <a:ext cx="1733792" cy="23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63" y="304800"/>
            <a:ext cx="169545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9061"/>
            <a:ext cx="173355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229" y="4408713"/>
            <a:ext cx="2181225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4" y="3816802"/>
            <a:ext cx="1800225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86" y="1197427"/>
            <a:ext cx="29622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024" y="2279193"/>
            <a:ext cx="2371725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44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54864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ducational Assessment in an Era of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6019800"/>
          </a:xfrm>
        </p:spPr>
        <p:txBody>
          <a:bodyPr>
            <a:normAutofit/>
          </a:bodyPr>
          <a:lstStyle/>
          <a:p>
            <a:r>
              <a:rPr lang="en-ZW" sz="3200" dirty="0" smtClean="0"/>
              <a:t>Behaviourism  - </a:t>
            </a:r>
            <a:r>
              <a:rPr lang="en-ZW" sz="3200" dirty="0" err="1" smtClean="0"/>
              <a:t>Cognitivism</a:t>
            </a:r>
            <a:endParaRPr lang="en-US" sz="3200" dirty="0"/>
          </a:p>
          <a:p>
            <a:pPr algn="just">
              <a:buFont typeface="Arial" pitchFamily="34" charset="0"/>
              <a:buChar char="•"/>
            </a:pPr>
            <a:r>
              <a:rPr lang="en-ZW" sz="3200" b="0" dirty="0" smtClean="0"/>
              <a:t>these treat learners </a:t>
            </a:r>
            <a:r>
              <a:rPr lang="en-ZW" sz="3200" b="0" dirty="0"/>
              <a:t>as a black box, where inputs into the black </a:t>
            </a:r>
            <a:r>
              <a:rPr lang="en-ZW" sz="3200" b="0" dirty="0" smtClean="0"/>
              <a:t>box </a:t>
            </a:r>
            <a:r>
              <a:rPr lang="en-ZW" sz="3200" b="0" dirty="0" smtClean="0"/>
              <a:t>are </a:t>
            </a:r>
            <a:r>
              <a:rPr lang="en-ZW" sz="3200" b="0" dirty="0"/>
              <a:t>known and measurable, but what goes on inside the black box is ignored or not considered of </a:t>
            </a:r>
            <a:r>
              <a:rPr lang="en-ZW" sz="3200" b="0" dirty="0" smtClean="0"/>
              <a:t>interest</a:t>
            </a:r>
          </a:p>
          <a:p>
            <a:pPr algn="just">
              <a:buFont typeface="Arial" pitchFamily="34" charset="0"/>
              <a:buChar char="•"/>
            </a:pPr>
            <a:r>
              <a:rPr lang="en-ZW" sz="3200" b="0" dirty="0" smtClean="0"/>
              <a:t>On the contrary , learners </a:t>
            </a:r>
            <a:r>
              <a:rPr lang="en-ZW" sz="3200" b="0" dirty="0"/>
              <a:t>have the ability for conscious thought, decision-making, emotions, and the ability to express ideas through social </a:t>
            </a:r>
            <a:r>
              <a:rPr lang="en-ZW" sz="3200" b="0" dirty="0">
                <a:solidFill>
                  <a:schemeClr val="bg1"/>
                </a:solidFill>
              </a:rPr>
              <a:t>discourse, all of which are highly significant for </a:t>
            </a:r>
            <a:r>
              <a:rPr lang="en-ZW" sz="3200" b="0" dirty="0" smtClean="0">
                <a:solidFill>
                  <a:schemeClr val="bg1"/>
                </a:solidFill>
              </a:rPr>
              <a:t>learning and </a:t>
            </a:r>
            <a:r>
              <a:rPr lang="en-ZW" sz="3200" b="0" dirty="0" smtClean="0">
                <a:solidFill>
                  <a:srgbClr val="FF0000"/>
                </a:solidFill>
              </a:rPr>
              <a:t>must be assessed. </a:t>
            </a:r>
            <a:endParaRPr lang="en-US" sz="32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548640"/>
          </a:xfrm>
        </p:spPr>
        <p:txBody>
          <a:bodyPr/>
          <a:lstStyle/>
          <a:p>
            <a:r>
              <a:rPr lang="en-US" dirty="0"/>
              <a:t>Educational Assessment in an Era of reform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19800"/>
          </a:xfrm>
        </p:spPr>
        <p:txBody>
          <a:bodyPr>
            <a:normAutofit/>
          </a:bodyPr>
          <a:lstStyle/>
          <a:p>
            <a:r>
              <a:rPr lang="en-ZW" sz="3200" dirty="0" smtClean="0"/>
              <a:t>Constructivism emphasises</a:t>
            </a:r>
          </a:p>
          <a:p>
            <a:pPr marL="285750" marR="0" indent="-285750" algn="just">
              <a:lnSpc>
                <a:spcPct val="115000"/>
              </a:lnSpc>
              <a:spcBef>
                <a:spcPts val="0"/>
              </a:spcBef>
              <a:spcAft>
                <a:spcPts val="1125"/>
              </a:spcAft>
              <a:buFont typeface="Arial" pitchFamily="34" charset="0"/>
              <a:buChar char="•"/>
            </a:pPr>
            <a:r>
              <a:rPr lang="en-ZW" sz="3200" b="0" dirty="0" smtClean="0">
                <a:solidFill>
                  <a:srgbClr val="373D3F"/>
                </a:solidFill>
                <a:latin typeface="Georgia"/>
                <a:ea typeface="Times New Roman"/>
                <a:cs typeface="Times New Roman"/>
              </a:rPr>
              <a:t>the </a:t>
            </a:r>
            <a:r>
              <a:rPr lang="en-ZW" sz="3200" b="0" dirty="0">
                <a:solidFill>
                  <a:srgbClr val="373D3F"/>
                </a:solidFill>
                <a:latin typeface="Georgia"/>
                <a:ea typeface="Times New Roman"/>
                <a:cs typeface="Times New Roman"/>
              </a:rPr>
              <a:t>importance of consciousness, free will and social influences on learning. </a:t>
            </a:r>
            <a:endParaRPr lang="en-ZW" sz="3200" b="0" dirty="0" smtClean="0">
              <a:solidFill>
                <a:srgbClr val="373D3F"/>
              </a:solidFill>
              <a:latin typeface="Georgia"/>
              <a:ea typeface="Times New Roman"/>
              <a:cs typeface="Times New Roman"/>
            </a:endParaRPr>
          </a:p>
          <a:p>
            <a:pPr marL="285750" marR="0" indent="-285750" algn="just">
              <a:lnSpc>
                <a:spcPct val="115000"/>
              </a:lnSpc>
              <a:spcBef>
                <a:spcPts val="0"/>
              </a:spcBef>
              <a:spcAft>
                <a:spcPts val="1125"/>
              </a:spcAft>
              <a:buFont typeface="Arial" pitchFamily="34" charset="0"/>
              <a:buChar char="•"/>
            </a:pPr>
            <a:r>
              <a:rPr lang="en-ZW" sz="3200" b="0" dirty="0" smtClean="0">
                <a:solidFill>
                  <a:srgbClr val="373D3F"/>
                </a:solidFill>
                <a:latin typeface="Georgia"/>
                <a:ea typeface="Times New Roman"/>
                <a:cs typeface="Times New Roman"/>
              </a:rPr>
              <a:t>every </a:t>
            </a:r>
            <a:r>
              <a:rPr lang="en-ZW" sz="3200" b="0" dirty="0">
                <a:solidFill>
                  <a:srgbClr val="373D3F"/>
                </a:solidFill>
                <a:latin typeface="Georgia"/>
                <a:ea typeface="Times New Roman"/>
                <a:cs typeface="Times New Roman"/>
              </a:rPr>
              <a:t>individual exists in a continually changing world of experience in which he is the </a:t>
            </a:r>
            <a:r>
              <a:rPr lang="en-ZW" sz="3200" b="0" dirty="0" smtClean="0">
                <a:solidFill>
                  <a:srgbClr val="373D3F"/>
                </a:solidFill>
                <a:latin typeface="Georgia"/>
                <a:ea typeface="Times New Roman"/>
                <a:cs typeface="Times New Roman"/>
              </a:rPr>
              <a:t>center.</a:t>
            </a:r>
          </a:p>
          <a:p>
            <a:pPr marL="285750" marR="0" indent="-285750" algn="just">
              <a:lnSpc>
                <a:spcPct val="115000"/>
              </a:lnSpc>
              <a:spcBef>
                <a:spcPts val="0"/>
              </a:spcBef>
              <a:spcAft>
                <a:spcPts val="1125"/>
              </a:spcAft>
              <a:buFont typeface="Arial" pitchFamily="34" charset="0"/>
              <a:buChar char="•"/>
            </a:pPr>
            <a:r>
              <a:rPr lang="en-ZW" sz="3200" b="0" dirty="0" smtClean="0">
                <a:solidFill>
                  <a:srgbClr val="373D3F"/>
                </a:solidFill>
                <a:latin typeface="Georgia"/>
                <a:ea typeface="Times New Roman"/>
                <a:cs typeface="Times New Roman"/>
              </a:rPr>
              <a:t>The </a:t>
            </a:r>
            <a:r>
              <a:rPr lang="en-ZW" sz="3200" b="0" dirty="0">
                <a:solidFill>
                  <a:srgbClr val="373D3F"/>
                </a:solidFill>
                <a:latin typeface="Georgia"/>
                <a:ea typeface="Times New Roman"/>
                <a:cs typeface="Times New Roman"/>
              </a:rPr>
              <a:t>external world is interpreted within the context of that private world. </a:t>
            </a:r>
            <a:r>
              <a:rPr lang="en-ZW" sz="3200" b="0" dirty="0" smtClean="0">
                <a:solidFill>
                  <a:srgbClr val="373D3F"/>
                </a:solidFill>
                <a:latin typeface="Georgia"/>
                <a:ea typeface="Times New Roman"/>
                <a:cs typeface="Times New Roman"/>
              </a:rPr>
              <a:t>Humans </a:t>
            </a:r>
            <a:r>
              <a:rPr lang="en-ZW" sz="3200" b="0" dirty="0">
                <a:solidFill>
                  <a:srgbClr val="373D3F"/>
                </a:solidFill>
                <a:latin typeface="Georgia"/>
                <a:ea typeface="Times New Roman"/>
                <a:cs typeface="Times New Roman"/>
              </a:rPr>
              <a:t>are essentially active, free and strive for </a:t>
            </a:r>
            <a:r>
              <a:rPr lang="en-ZW" sz="3200" b="0" dirty="0" smtClean="0">
                <a:solidFill>
                  <a:srgbClr val="373D3F"/>
                </a:solidFill>
                <a:latin typeface="Georgia"/>
                <a:ea typeface="Times New Roman"/>
                <a:cs typeface="Times New Roman"/>
              </a:rPr>
              <a:t>world meaning </a:t>
            </a:r>
            <a:r>
              <a:rPr lang="en-ZW" sz="3200" b="0" dirty="0">
                <a:solidFill>
                  <a:srgbClr val="373D3F"/>
                </a:solidFill>
                <a:latin typeface="Georgia"/>
                <a:ea typeface="Times New Roman"/>
                <a:cs typeface="Times New Roman"/>
              </a:rPr>
              <a:t>in personal </a:t>
            </a:r>
            <a:r>
              <a:rPr lang="en-ZW" sz="3200" b="0" dirty="0" smtClean="0">
                <a:solidFill>
                  <a:srgbClr val="373D3F"/>
                </a:solidFill>
                <a:latin typeface="Georgia"/>
                <a:ea typeface="Times New Roman"/>
                <a:cs typeface="Times New Roman"/>
              </a:rPr>
              <a:t>terms.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530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1030</TotalTime>
  <Words>815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                        Quality Educational Assessment: The spicing of Educational Reformation  by   Chiwiye Timothy (Dr) tchiwiye@yahoo.com +263 773 613 548   13th SAAEA Conference hosted by Botswana Examinations (BEC) Council on  20-22 May 2019  </vt:lpstr>
      <vt:lpstr>Presentation Outline</vt:lpstr>
      <vt:lpstr>Introduction</vt:lpstr>
      <vt:lpstr>…… Introduction</vt:lpstr>
      <vt:lpstr>…… Introduction</vt:lpstr>
      <vt:lpstr>critical questions that come to the fore</vt:lpstr>
      <vt:lpstr>PowerPoint Presentation</vt:lpstr>
      <vt:lpstr>Educational Assessment in an Era of reform</vt:lpstr>
      <vt:lpstr>Educational Assessment in an Era of reform</vt:lpstr>
      <vt:lpstr>Educational Assessment in an Era of reform</vt:lpstr>
      <vt:lpstr>Quality Assessment  thought</vt:lpstr>
      <vt:lpstr>Quality Assessment  Thought</vt:lpstr>
      <vt:lpstr>Educational assessment thought</vt:lpstr>
      <vt:lpstr>Educational assessment thought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CHIWIYE</dc:creator>
  <cp:lastModifiedBy>CHIWIYE</cp:lastModifiedBy>
  <cp:revision>55</cp:revision>
  <dcterms:created xsi:type="dcterms:W3CDTF">2019-05-17T08:26:04Z</dcterms:created>
  <dcterms:modified xsi:type="dcterms:W3CDTF">2019-05-21T07:04:38Z</dcterms:modified>
</cp:coreProperties>
</file>